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8" r:id="rId2"/>
    <p:sldId id="259" r:id="rId3"/>
    <p:sldId id="263" r:id="rId4"/>
    <p:sldId id="257" r:id="rId5"/>
    <p:sldId id="260" r:id="rId6"/>
    <p:sldId id="261" r:id="rId7"/>
    <p:sldId id="264" r:id="rId8"/>
    <p:sldId id="265" r:id="rId9"/>
    <p:sldId id="266" r:id="rId10"/>
    <p:sldId id="267" r:id="rId11"/>
    <p:sldId id="268" r:id="rId12"/>
    <p:sldId id="262" r:id="rId13"/>
    <p:sldId id="275"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6" autoAdjust="0"/>
    <p:restoredTop sz="94660"/>
  </p:normalViewPr>
  <p:slideViewPr>
    <p:cSldViewPr snapToGrid="0">
      <p:cViewPr varScale="1">
        <p:scale>
          <a:sx n="61" d="100"/>
          <a:sy n="61" d="100"/>
        </p:scale>
        <p:origin x="72" y="3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DBA1B68-DB5D-43EE-9007-CF94B80D9032}"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151257296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DBA1B68-DB5D-43EE-9007-CF94B80D9032}"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40953156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DBA1B68-DB5D-43EE-9007-CF94B80D9032}"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299987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DBA1B68-DB5D-43EE-9007-CF94B80D9032}"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11116012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DBA1B68-DB5D-43EE-9007-CF94B80D9032}" type="datetimeFigureOut">
              <a:rPr lang="en-US" smtClean="0"/>
              <a:t>2/2/2020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33421161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DBA1B68-DB5D-43EE-9007-CF94B80D9032}" type="datetimeFigureOut">
              <a:rPr lang="en-US" smtClean="0"/>
              <a:t>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2749610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DBA1B68-DB5D-43EE-9007-CF94B80D9032}" type="datetimeFigureOut">
              <a:rPr lang="en-US" smtClean="0"/>
              <a:t>2/2/2020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3640974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DBA1B68-DB5D-43EE-9007-CF94B80D9032}" type="datetimeFigureOut">
              <a:rPr lang="en-US" smtClean="0"/>
              <a:t>2/2/2020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7089237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DBA1B68-DB5D-43EE-9007-CF94B80D9032}" type="datetimeFigureOut">
              <a:rPr lang="en-US" smtClean="0"/>
              <a:t>2/2/2020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2468365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DBA1B68-DB5D-43EE-9007-CF94B80D9032}" type="datetimeFigureOut">
              <a:rPr lang="en-US" smtClean="0"/>
              <a:t>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22141457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DBA1B68-DB5D-43EE-9007-CF94B80D9032}" type="datetimeFigureOut">
              <a:rPr lang="en-US" smtClean="0"/>
              <a:t>2/2/2020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EA733C1-D4D1-452F-898B-B3466CA316E1}" type="slidenum">
              <a:rPr lang="en-US" smtClean="0"/>
              <a:t>‹#›</a:t>
            </a:fld>
            <a:endParaRPr lang="en-US"/>
          </a:p>
        </p:txBody>
      </p:sp>
    </p:spTree>
    <p:extLst>
      <p:ext uri="{BB962C8B-B14F-4D97-AF65-F5344CB8AC3E}">
        <p14:creationId xmlns:p14="http://schemas.microsoft.com/office/powerpoint/2010/main" val="15892325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DBA1B68-DB5D-43EE-9007-CF94B80D9032}" type="datetimeFigureOut">
              <a:rPr lang="en-US" smtClean="0"/>
              <a:t>2/2/2020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EA733C1-D4D1-452F-898B-B3466CA316E1}" type="slidenum">
              <a:rPr lang="en-US" smtClean="0"/>
              <a:t>‹#›</a:t>
            </a:fld>
            <a:endParaRPr lang="en-US"/>
          </a:p>
        </p:txBody>
      </p:sp>
    </p:spTree>
    <p:extLst>
      <p:ext uri="{BB962C8B-B14F-4D97-AF65-F5344CB8AC3E}">
        <p14:creationId xmlns:p14="http://schemas.microsoft.com/office/powerpoint/2010/main" val="295453370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6429889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55600" y="464235"/>
            <a:ext cx="11506200" cy="6247864"/>
          </a:xfrm>
          <a:prstGeom prst="rect">
            <a:avLst/>
          </a:prstGeom>
        </p:spPr>
        <p:txBody>
          <a:bodyPr wrap="square">
            <a:spAutoFit/>
          </a:bodyPr>
          <a:lstStyle/>
          <a:p>
            <a:r>
              <a:rPr lang="en-US" sz="8000" dirty="0" smtClean="0">
                <a:latin typeface="Aharoni" panose="02010803020104030203" pitchFamily="2" charset="-79"/>
                <a:cs typeface="Aharoni" panose="02010803020104030203" pitchFamily="2" charset="-79"/>
              </a:rPr>
              <a:t>John 4:24</a:t>
            </a:r>
          </a:p>
          <a:p>
            <a:r>
              <a:rPr lang="en-US" sz="8000" dirty="0" smtClean="0">
                <a:latin typeface="Aharoni" panose="02010803020104030203" pitchFamily="2" charset="-79"/>
                <a:cs typeface="Aharoni" panose="02010803020104030203" pitchFamily="2" charset="-79"/>
              </a:rPr>
              <a:t>24 God is spirit, and his worshipers must worship in the Spirit and in truth.</a:t>
            </a:r>
            <a:endParaRPr lang="en-US" sz="8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343471269"/>
      </p:ext>
    </p:extLst>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68300" y="406738"/>
            <a:ext cx="11468100" cy="6247864"/>
          </a:xfrm>
          <a:prstGeom prst="rect">
            <a:avLst/>
          </a:prstGeom>
        </p:spPr>
        <p:txBody>
          <a:bodyPr wrap="square">
            <a:spAutoFit/>
          </a:bodyPr>
          <a:lstStyle/>
          <a:p>
            <a:pPr algn="ctr"/>
            <a:r>
              <a:rPr lang="en-US" sz="4000" dirty="0" smtClean="0">
                <a:latin typeface="Aharoni" panose="02010803020104030203" pitchFamily="2" charset="-79"/>
                <a:cs typeface="Aharoni" panose="02010803020104030203" pitchFamily="2" charset="-79"/>
              </a:rPr>
              <a:t>Matthew 7:21-23</a:t>
            </a:r>
          </a:p>
          <a:p>
            <a:pPr algn="ctr"/>
            <a:r>
              <a:rPr lang="en-US" sz="4000" dirty="0" smtClean="0">
                <a:latin typeface="Aharoni" panose="02010803020104030203" pitchFamily="2" charset="-79"/>
                <a:cs typeface="Aharoni" panose="02010803020104030203" pitchFamily="2" charset="-79"/>
              </a:rPr>
              <a:t>21 “Not everyone who says to me, ‘Lord, Lord,’ will enter the kingdom of heaven, but only the one who does the will of my Father who is in heaven. 22 Many will say to me on that day, ‘Lord, Lord, did we not prophesy in your name and in your name drive out demons and in your name perform many miracles?’ 23 Then I will tell them plainly, ‘I never knew you. Away from me, you evildoers!’</a:t>
            </a:r>
            <a:endParaRPr lang="en-US" sz="4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987047132"/>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73100" y="407938"/>
            <a:ext cx="10604500" cy="6247864"/>
          </a:xfrm>
          <a:prstGeom prst="rect">
            <a:avLst/>
          </a:prstGeom>
        </p:spPr>
        <p:txBody>
          <a:bodyPr wrap="square">
            <a:spAutoFit/>
          </a:bodyPr>
          <a:lstStyle/>
          <a:p>
            <a:pPr algn="ctr"/>
            <a:r>
              <a:rPr lang="en-US" sz="4000" dirty="0" smtClean="0">
                <a:latin typeface="Aharoni" panose="02010803020104030203" pitchFamily="2" charset="-79"/>
                <a:cs typeface="Aharoni" panose="02010803020104030203" pitchFamily="2" charset="-79"/>
              </a:rPr>
              <a:t>Jeremiah 17:9-10</a:t>
            </a:r>
          </a:p>
          <a:p>
            <a:pPr algn="ctr"/>
            <a:r>
              <a:rPr lang="en-US" sz="4000" dirty="0" smtClean="0">
                <a:latin typeface="Aharoni" panose="02010803020104030203" pitchFamily="2" charset="-79"/>
                <a:cs typeface="Aharoni" panose="02010803020104030203" pitchFamily="2" charset="-79"/>
              </a:rPr>
              <a:t>9 The heart is deceitful above all things</a:t>
            </a:r>
          </a:p>
          <a:p>
            <a:pPr algn="ctr"/>
            <a:r>
              <a:rPr lang="en-US" sz="4000" dirty="0" smtClean="0">
                <a:latin typeface="Aharoni" panose="02010803020104030203" pitchFamily="2" charset="-79"/>
                <a:cs typeface="Aharoni" panose="02010803020104030203" pitchFamily="2" charset="-79"/>
              </a:rPr>
              <a:t>    and beyond cure.</a:t>
            </a:r>
          </a:p>
          <a:p>
            <a:pPr algn="ctr"/>
            <a:r>
              <a:rPr lang="en-US" sz="4000" dirty="0" smtClean="0">
                <a:latin typeface="Aharoni" panose="02010803020104030203" pitchFamily="2" charset="-79"/>
                <a:cs typeface="Aharoni" panose="02010803020104030203" pitchFamily="2" charset="-79"/>
              </a:rPr>
              <a:t>    Who can understand it?</a:t>
            </a:r>
          </a:p>
          <a:p>
            <a:pPr algn="ctr"/>
            <a:endParaRPr lang="en-US" sz="4000" dirty="0" smtClean="0">
              <a:latin typeface="Aharoni" panose="02010803020104030203" pitchFamily="2" charset="-79"/>
              <a:cs typeface="Aharoni" panose="02010803020104030203" pitchFamily="2" charset="-79"/>
            </a:endParaRPr>
          </a:p>
          <a:p>
            <a:pPr algn="ctr"/>
            <a:r>
              <a:rPr lang="en-US" sz="4000" dirty="0" smtClean="0">
                <a:latin typeface="Aharoni" panose="02010803020104030203" pitchFamily="2" charset="-79"/>
                <a:cs typeface="Aharoni" panose="02010803020104030203" pitchFamily="2" charset="-79"/>
              </a:rPr>
              <a:t>10 “I the Lord search the heart</a:t>
            </a:r>
          </a:p>
          <a:p>
            <a:pPr algn="ctr"/>
            <a:r>
              <a:rPr lang="en-US" sz="4000" dirty="0" smtClean="0">
                <a:latin typeface="Aharoni" panose="02010803020104030203" pitchFamily="2" charset="-79"/>
                <a:cs typeface="Aharoni" panose="02010803020104030203" pitchFamily="2" charset="-79"/>
              </a:rPr>
              <a:t>    and examine the mind,</a:t>
            </a:r>
          </a:p>
          <a:p>
            <a:pPr algn="ctr"/>
            <a:r>
              <a:rPr lang="en-US" sz="4000" dirty="0" smtClean="0">
                <a:latin typeface="Aharoni" panose="02010803020104030203" pitchFamily="2" charset="-79"/>
                <a:cs typeface="Aharoni" panose="02010803020104030203" pitchFamily="2" charset="-79"/>
              </a:rPr>
              <a:t>to reward each person according to their conduct,</a:t>
            </a:r>
          </a:p>
          <a:p>
            <a:pPr algn="ctr"/>
            <a:r>
              <a:rPr lang="en-US" sz="4000" dirty="0" smtClean="0">
                <a:latin typeface="Aharoni" panose="02010803020104030203" pitchFamily="2" charset="-79"/>
                <a:cs typeface="Aharoni" panose="02010803020104030203" pitchFamily="2" charset="-79"/>
              </a:rPr>
              <a:t>    according to what their deeds deserve.”</a:t>
            </a:r>
            <a:endParaRPr lang="en-US" sz="4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076277282"/>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105" t="186" r="30104" b="-186"/>
          <a:stretch/>
        </p:blipFill>
        <p:spPr>
          <a:xfrm>
            <a:off x="0" y="0"/>
            <a:ext cx="12192000" cy="6858000"/>
          </a:xfrm>
          <a:prstGeom prst="rect">
            <a:avLst/>
          </a:prstGeom>
        </p:spPr>
      </p:pic>
      <p:sp>
        <p:nvSpPr>
          <p:cNvPr id="3" name="Rectangle 2"/>
          <p:cNvSpPr/>
          <p:nvPr/>
        </p:nvSpPr>
        <p:spPr>
          <a:xfrm>
            <a:off x="268014" y="870520"/>
            <a:ext cx="6757897" cy="4247317"/>
          </a:xfrm>
          <a:prstGeom prst="rect">
            <a:avLst/>
          </a:prstGeom>
          <a:noFill/>
        </p:spPr>
        <p:txBody>
          <a:bodyPr wrap="square" lIns="91440" tIns="45720" rIns="91440" bIns="45720">
            <a:spAutoFit/>
          </a:bodyPr>
          <a:lstStyle/>
          <a:p>
            <a:r>
              <a:rPr lang="en-US" sz="5400" b="1" cap="none" spc="0" dirty="0" smtClean="0">
                <a:ln w="0"/>
                <a:solidFill>
                  <a:schemeClr val="tx1"/>
                </a:solidFill>
                <a:effectLst>
                  <a:outerShdw blurRad="38100" dist="19050" dir="2700000" algn="tl" rotWithShape="0">
                    <a:schemeClr val="dk1">
                      <a:alpha val="40000"/>
                    </a:schemeClr>
                  </a:outerShdw>
                </a:effectLst>
                <a:latin typeface="Bodoni MT" panose="02070603080606020203" pitchFamily="18" charset="0"/>
              </a:rPr>
              <a:t>“Acknowledging spiritual condition and saying ‘Lord, You help me’ is so crucial.</a:t>
            </a:r>
          </a:p>
          <a:p>
            <a:pPr algn="ctr"/>
            <a:r>
              <a:rPr lang="en-US" sz="5400" b="1" dirty="0" smtClean="0">
                <a:ln w="0"/>
                <a:effectLst>
                  <a:outerShdw blurRad="38100" dist="19050" dir="2700000" algn="tl" rotWithShape="0">
                    <a:schemeClr val="dk1">
                      <a:alpha val="40000"/>
                    </a:schemeClr>
                  </a:outerShdw>
                </a:effectLst>
                <a:latin typeface="Bodoni MT" panose="02070603080606020203" pitchFamily="18" charset="0"/>
              </a:rPr>
              <a:t>Rev. Edmund Chan.</a:t>
            </a:r>
            <a:r>
              <a:rPr lang="en-US" sz="5400" b="1" cap="none" spc="0" dirty="0" smtClean="0">
                <a:ln w="0"/>
                <a:solidFill>
                  <a:schemeClr val="tx1"/>
                </a:solidFill>
                <a:effectLst>
                  <a:outerShdw blurRad="38100" dist="19050" dir="2700000" algn="tl" rotWithShape="0">
                    <a:schemeClr val="dk1">
                      <a:alpha val="40000"/>
                    </a:schemeClr>
                  </a:outerShdw>
                </a:effectLst>
                <a:latin typeface="Bodoni MT" panose="02070603080606020203" pitchFamily="18" charset="0"/>
              </a:rPr>
              <a:t> </a:t>
            </a:r>
            <a:endParaRPr lang="en-US" sz="5400" b="1" cap="none" spc="0" dirty="0">
              <a:ln w="0"/>
              <a:solidFill>
                <a:schemeClr val="tx1"/>
              </a:solidFill>
              <a:effectLst>
                <a:outerShdw blurRad="38100" dist="19050" dir="2700000" algn="tl" rotWithShape="0">
                  <a:schemeClr val="dk1">
                    <a:alpha val="40000"/>
                  </a:schemeClr>
                </a:outerShdw>
              </a:effectLst>
              <a:latin typeface="Bodoni MT" panose="02070603080606020203" pitchFamily="18" charset="0"/>
            </a:endParaRPr>
          </a:p>
        </p:txBody>
      </p:sp>
    </p:spTree>
    <p:extLst>
      <p:ext uri="{BB962C8B-B14F-4D97-AF65-F5344CB8AC3E}">
        <p14:creationId xmlns:p14="http://schemas.microsoft.com/office/powerpoint/2010/main" val="4020518394"/>
      </p:ext>
    </p:extLst>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14677"/>
          <a:stretch/>
        </p:blipFill>
        <p:spPr>
          <a:xfrm>
            <a:off x="8280401" y="4470400"/>
            <a:ext cx="3911600" cy="2387600"/>
          </a:xfrm>
          <a:prstGeom prst="rect">
            <a:avLst/>
          </a:prstGeom>
          <a:ln>
            <a:noFill/>
          </a:ln>
          <a:effectLst>
            <a:softEdge rad="112500"/>
          </a:effectLst>
        </p:spPr>
      </p:pic>
      <p:sp>
        <p:nvSpPr>
          <p:cNvPr id="3" name="Rectangle 2"/>
          <p:cNvSpPr/>
          <p:nvPr/>
        </p:nvSpPr>
        <p:spPr>
          <a:xfrm>
            <a:off x="451385" y="389235"/>
            <a:ext cx="10661765" cy="923330"/>
          </a:xfrm>
          <a:prstGeom prst="rect">
            <a:avLst/>
          </a:prstGeom>
          <a:noFill/>
        </p:spPr>
        <p:txBody>
          <a:bodyPr wrap="none" lIns="91440" tIns="45720" rIns="91440" bIns="45720">
            <a:spAutoFit/>
          </a:bodyPr>
          <a:lstStyle/>
          <a:p>
            <a:r>
              <a:rPr lang="en-US" sz="5400" dirty="0" smtClean="0">
                <a:ln w="38100">
                  <a:solidFill>
                    <a:srgbClr val="C00000"/>
                  </a:solidFill>
                </a:ln>
                <a:effectLst>
                  <a:outerShdw blurRad="38100" dist="19050" dir="2700000" algn="tl" rotWithShape="0">
                    <a:schemeClr val="dk1">
                      <a:alpha val="40000"/>
                    </a:schemeClr>
                  </a:outerShdw>
                </a:effectLst>
                <a:latin typeface="Arial Black" panose="020B0A04020102020204" pitchFamily="34" charset="0"/>
              </a:rPr>
              <a:t>3</a:t>
            </a:r>
            <a:r>
              <a:rPr lang="en-US" sz="5400" b="0" cap="none" spc="0" dirty="0" smtClean="0">
                <a:ln w="38100">
                  <a:solidFill>
                    <a:srgbClr val="C00000"/>
                  </a:solidFill>
                </a:ln>
                <a:solidFill>
                  <a:schemeClr val="tx1"/>
                </a:solidFill>
                <a:effectLst>
                  <a:outerShdw blurRad="38100" dist="19050" dir="2700000" algn="tl" rotWithShape="0">
                    <a:schemeClr val="dk1">
                      <a:alpha val="40000"/>
                    </a:schemeClr>
                  </a:outerShdw>
                </a:effectLst>
                <a:latin typeface="Arial Black" panose="020B0A04020102020204" pitchFamily="34" charset="0"/>
              </a:rPr>
              <a:t>. It CONFESSES. </a:t>
            </a:r>
            <a:r>
              <a:rPr lang="en-US" sz="5400" b="0" cap="none" spc="0" dirty="0" smtClean="0">
                <a:ln w="0"/>
                <a:solidFill>
                  <a:schemeClr val="tx1"/>
                </a:solidFill>
                <a:effectLst>
                  <a:outerShdw blurRad="38100" dist="19050" dir="2700000" algn="tl" rotWithShape="0">
                    <a:schemeClr val="dk1">
                      <a:alpha val="40000"/>
                    </a:schemeClr>
                  </a:outerShdw>
                </a:effectLst>
                <a:latin typeface="Arial Black" panose="020B0A04020102020204" pitchFamily="34" charset="0"/>
              </a:rPr>
              <a:t>(</a:t>
            </a:r>
            <a:r>
              <a:rPr lang="en-US" sz="5400" b="0" cap="none" spc="0" dirty="0" smtClean="0">
                <a:ln w="0"/>
                <a:solidFill>
                  <a:srgbClr val="FF0000"/>
                </a:solidFill>
                <a:effectLst>
                  <a:outerShdw blurRad="38100" dist="19050" dir="2700000" algn="tl" rotWithShape="0">
                    <a:schemeClr val="dk1">
                      <a:alpha val="40000"/>
                    </a:schemeClr>
                  </a:outerShdw>
                </a:effectLst>
                <a:latin typeface="Arial Black" panose="020B0A04020102020204" pitchFamily="34" charset="0"/>
              </a:rPr>
              <a:t>vv.15-20</a:t>
            </a:r>
            <a:r>
              <a:rPr lang="en-US" sz="5400" b="0" cap="none" spc="0" dirty="0" smtClean="0">
                <a:ln w="0"/>
                <a:solidFill>
                  <a:schemeClr val="tx1"/>
                </a:solidFill>
                <a:effectLst>
                  <a:outerShdw blurRad="38100" dist="19050" dir="2700000" algn="tl" rotWithShape="0">
                    <a:schemeClr val="dk1">
                      <a:alpha val="40000"/>
                    </a:schemeClr>
                  </a:outerShdw>
                </a:effectLst>
                <a:latin typeface="Arial Black" panose="020B0A04020102020204" pitchFamily="34"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Arial Black" panose="020B0A04020102020204" pitchFamily="34" charset="0"/>
            </a:endParaRPr>
          </a:p>
        </p:txBody>
      </p:sp>
      <p:sp>
        <p:nvSpPr>
          <p:cNvPr id="4" name="Rectangle 3"/>
          <p:cNvSpPr/>
          <p:nvPr/>
        </p:nvSpPr>
        <p:spPr>
          <a:xfrm>
            <a:off x="451384" y="1460321"/>
            <a:ext cx="11461215" cy="5016758"/>
          </a:xfrm>
          <a:prstGeom prst="rect">
            <a:avLst/>
          </a:prstGeom>
        </p:spPr>
        <p:txBody>
          <a:bodyPr wrap="square">
            <a:spAutoFit/>
          </a:bodyPr>
          <a:lstStyle/>
          <a:p>
            <a:r>
              <a:rPr lang="en-US" sz="3200" dirty="0" smtClean="0">
                <a:latin typeface="Aharoni" panose="02010803020104030203" pitchFamily="2" charset="-79"/>
                <a:cs typeface="Aharoni" panose="02010803020104030203" pitchFamily="2" charset="-79"/>
              </a:rPr>
              <a:t>15 Peter said, “Explain the parable to us.” 16 “Are you still so dull?” Jesus asked them. 17 “Don’t you see that whatever enters the mouth goes into the stomach and then out of the body? 18 But the things that come out of a person’s mouth come from the heart, and these defile them. 19 For out of the heart come evil thoughts—murder, adultery, sexual immorality, theft, false </a:t>
            </a:r>
          </a:p>
          <a:p>
            <a:r>
              <a:rPr lang="en-US" sz="3200" dirty="0" smtClean="0">
                <a:latin typeface="Aharoni" panose="02010803020104030203" pitchFamily="2" charset="-79"/>
                <a:cs typeface="Aharoni" panose="02010803020104030203" pitchFamily="2" charset="-79"/>
              </a:rPr>
              <a:t>testimony, slander. 20 These are what </a:t>
            </a:r>
          </a:p>
          <a:p>
            <a:r>
              <a:rPr lang="en-US" sz="3200" dirty="0" smtClean="0">
                <a:latin typeface="Aharoni" panose="02010803020104030203" pitchFamily="2" charset="-79"/>
                <a:cs typeface="Aharoni" panose="02010803020104030203" pitchFamily="2" charset="-79"/>
              </a:rPr>
              <a:t>defile a person; but eating with unwashed </a:t>
            </a:r>
          </a:p>
          <a:p>
            <a:r>
              <a:rPr lang="en-US" sz="3200" dirty="0" smtClean="0">
                <a:latin typeface="Aharoni" panose="02010803020104030203" pitchFamily="2" charset="-79"/>
                <a:cs typeface="Aharoni" panose="02010803020104030203" pitchFamily="2" charset="-79"/>
              </a:rPr>
              <a:t>hands does not defile them.”</a:t>
            </a:r>
            <a:endParaRPr lang="en-US" sz="32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109442379"/>
      </p:ext>
    </p:extLst>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2"/>
          <a:srcRect l="11355" t="-563" r="-313" b="33583"/>
          <a:stretch/>
        </p:blipFill>
        <p:spPr>
          <a:xfrm>
            <a:off x="114300" y="0"/>
            <a:ext cx="11976100" cy="6769100"/>
          </a:xfrm>
          <a:prstGeom prst="rect">
            <a:avLst/>
          </a:prstGeom>
          <a:ln>
            <a:noFill/>
          </a:ln>
          <a:effectLst>
            <a:softEdge rad="112500"/>
          </a:effectLst>
        </p:spPr>
      </p:pic>
    </p:spTree>
    <p:extLst>
      <p:ext uri="{BB962C8B-B14F-4D97-AF65-F5344CB8AC3E}">
        <p14:creationId xmlns:p14="http://schemas.microsoft.com/office/powerpoint/2010/main" val="2592042752"/>
      </p:ext>
    </p:extLst>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129068811"/>
      </p:ext>
    </p:extLst>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l="5416" r="6041" b="36852"/>
          <a:stretch/>
        </p:blipFill>
        <p:spPr>
          <a:xfrm>
            <a:off x="0" y="0"/>
            <a:ext cx="12192000" cy="6858000"/>
          </a:xfrm>
          <a:prstGeom prst="rect">
            <a:avLst/>
          </a:prstGeom>
          <a:ln>
            <a:noFill/>
          </a:ln>
          <a:effectLst>
            <a:softEdge rad="112500"/>
          </a:effectLst>
        </p:spPr>
      </p:pic>
    </p:spTree>
    <p:extLst>
      <p:ext uri="{BB962C8B-B14F-4D97-AF65-F5344CB8AC3E}">
        <p14:creationId xmlns:p14="http://schemas.microsoft.com/office/powerpoint/2010/main" val="2603343447"/>
      </p:ext>
    </p:extLst>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84817959"/>
      </p:ext>
    </p:extLst>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285917552"/>
      </p:ext>
    </p:extLst>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06400" y="190838"/>
            <a:ext cx="11264900" cy="6247864"/>
          </a:xfrm>
          <a:prstGeom prst="rect">
            <a:avLst/>
          </a:prstGeom>
        </p:spPr>
        <p:txBody>
          <a:bodyPr wrap="square">
            <a:spAutoFit/>
          </a:bodyPr>
          <a:lstStyle/>
          <a:p>
            <a:pPr algn="ctr"/>
            <a:r>
              <a:rPr lang="en-US" sz="4000" dirty="0" smtClean="0">
                <a:latin typeface="Aharoni" panose="02010803020104030203" pitchFamily="2" charset="-79"/>
                <a:cs typeface="Aharoni" panose="02010803020104030203" pitchFamily="2" charset="-79"/>
              </a:rPr>
              <a:t>Matthew 15:17-20 (NIV)</a:t>
            </a:r>
          </a:p>
          <a:p>
            <a:pPr algn="ctr"/>
            <a:r>
              <a:rPr lang="en-US" sz="4000" dirty="0" smtClean="0">
                <a:latin typeface="Aharoni" panose="02010803020104030203" pitchFamily="2" charset="-79"/>
                <a:cs typeface="Aharoni" panose="02010803020104030203" pitchFamily="2" charset="-79"/>
              </a:rPr>
              <a:t>17 “Don’t you see that whatever enters the mouth goes into the stomach and then out of the body? 18 But the things that come out of a person’s mouth come from the heart, and these defile them. 19 For out of the heart come evil thoughts—murder, adultery, sexual immorality, theft, false testimony, slander. 20 These are what defile a person; but eating with unwashed hands does not defile them.”</a:t>
            </a:r>
            <a:endParaRPr lang="en-US" sz="40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842612085"/>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5460"/>
          <a:stretch/>
        </p:blipFill>
        <p:spPr>
          <a:xfrm>
            <a:off x="0" y="0"/>
            <a:ext cx="12192000" cy="6997700"/>
          </a:xfrm>
          <a:prstGeom prst="rect">
            <a:avLst/>
          </a:prstGeom>
        </p:spPr>
      </p:pic>
    </p:spTree>
    <p:extLst>
      <p:ext uri="{BB962C8B-B14F-4D97-AF65-F5344CB8AC3E}">
        <p14:creationId xmlns:p14="http://schemas.microsoft.com/office/powerpoint/2010/main" val="3621715166"/>
      </p:ext>
    </p:extLst>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033863228"/>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14677"/>
          <a:stretch/>
        </p:blipFill>
        <p:spPr>
          <a:xfrm>
            <a:off x="8280401" y="4470400"/>
            <a:ext cx="3911600" cy="2387600"/>
          </a:xfrm>
          <a:prstGeom prst="rect">
            <a:avLst/>
          </a:prstGeom>
          <a:ln>
            <a:noFill/>
          </a:ln>
          <a:effectLst>
            <a:softEdge rad="112500"/>
          </a:effectLst>
        </p:spPr>
      </p:pic>
      <p:sp>
        <p:nvSpPr>
          <p:cNvPr id="3" name="Rectangle 2"/>
          <p:cNvSpPr/>
          <p:nvPr/>
        </p:nvSpPr>
        <p:spPr>
          <a:xfrm>
            <a:off x="451385" y="389235"/>
            <a:ext cx="9341853" cy="923330"/>
          </a:xfrm>
          <a:prstGeom prst="rect">
            <a:avLst/>
          </a:prstGeom>
          <a:noFill/>
        </p:spPr>
        <p:txBody>
          <a:bodyPr wrap="none" lIns="91440" tIns="45720" rIns="91440" bIns="45720">
            <a:spAutoFit/>
          </a:bodyPr>
          <a:lstStyle/>
          <a:p>
            <a:r>
              <a:rPr lang="en-US" sz="5400" b="0" cap="none" spc="0" dirty="0" smtClean="0">
                <a:ln w="38100">
                  <a:solidFill>
                    <a:srgbClr val="C00000"/>
                  </a:solidFill>
                </a:ln>
                <a:solidFill>
                  <a:schemeClr val="tx1"/>
                </a:solidFill>
                <a:effectLst>
                  <a:outerShdw blurRad="38100" dist="19050" dir="2700000" algn="tl" rotWithShape="0">
                    <a:schemeClr val="dk1">
                      <a:alpha val="40000"/>
                    </a:schemeClr>
                  </a:outerShdw>
                </a:effectLst>
                <a:latin typeface="Arial Black" panose="020B0A04020102020204" pitchFamily="34" charset="0"/>
              </a:rPr>
              <a:t>1. It CORRUPTS. </a:t>
            </a:r>
            <a:r>
              <a:rPr lang="en-US" sz="5400" b="0" cap="none" spc="0" dirty="0" smtClean="0">
                <a:ln w="0"/>
                <a:solidFill>
                  <a:schemeClr val="tx1"/>
                </a:solidFill>
                <a:effectLst>
                  <a:outerShdw blurRad="38100" dist="19050" dir="2700000" algn="tl" rotWithShape="0">
                    <a:schemeClr val="dk1">
                      <a:alpha val="40000"/>
                    </a:schemeClr>
                  </a:outerShdw>
                </a:effectLst>
                <a:latin typeface="Arial Black" panose="020B0A04020102020204" pitchFamily="34" charset="0"/>
              </a:rPr>
              <a:t>(</a:t>
            </a:r>
            <a:r>
              <a:rPr lang="en-US" sz="5400" b="0" cap="none" spc="0" dirty="0" smtClean="0">
                <a:ln w="0"/>
                <a:solidFill>
                  <a:srgbClr val="FF0000"/>
                </a:solidFill>
                <a:effectLst>
                  <a:outerShdw blurRad="38100" dist="19050" dir="2700000" algn="tl" rotWithShape="0">
                    <a:schemeClr val="dk1">
                      <a:alpha val="40000"/>
                    </a:schemeClr>
                  </a:outerShdw>
                </a:effectLst>
                <a:latin typeface="Arial Black" panose="020B0A04020102020204" pitchFamily="34" charset="0"/>
              </a:rPr>
              <a:t>vv.1-6</a:t>
            </a:r>
            <a:r>
              <a:rPr lang="en-US" sz="5400" b="0" cap="none" spc="0" dirty="0" smtClean="0">
                <a:ln w="0"/>
                <a:solidFill>
                  <a:schemeClr val="tx1"/>
                </a:solidFill>
                <a:effectLst>
                  <a:outerShdw blurRad="38100" dist="19050" dir="2700000" algn="tl" rotWithShape="0">
                    <a:schemeClr val="dk1">
                      <a:alpha val="40000"/>
                    </a:schemeClr>
                  </a:outerShdw>
                </a:effectLst>
                <a:latin typeface="Arial Black" panose="020B0A04020102020204" pitchFamily="34"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Arial Black" panose="020B0A04020102020204" pitchFamily="34" charset="0"/>
            </a:endParaRPr>
          </a:p>
        </p:txBody>
      </p:sp>
      <p:sp>
        <p:nvSpPr>
          <p:cNvPr id="4" name="Rectangle 3"/>
          <p:cNvSpPr/>
          <p:nvPr/>
        </p:nvSpPr>
        <p:spPr>
          <a:xfrm>
            <a:off x="451384" y="1531541"/>
            <a:ext cx="11359615" cy="4154984"/>
          </a:xfrm>
          <a:prstGeom prst="rect">
            <a:avLst/>
          </a:prstGeom>
        </p:spPr>
        <p:txBody>
          <a:bodyPr wrap="square">
            <a:spAutoFit/>
          </a:bodyPr>
          <a:lstStyle/>
          <a:p>
            <a:r>
              <a:rPr lang="en-US" sz="2400" dirty="0" smtClean="0">
                <a:solidFill>
                  <a:srgbClr val="FF0000"/>
                </a:solidFill>
                <a:latin typeface="Aharoni" panose="02010803020104030203" pitchFamily="2" charset="-79"/>
                <a:cs typeface="Aharoni" panose="02010803020104030203" pitchFamily="2" charset="-79"/>
              </a:rPr>
              <a:t>1</a:t>
            </a:r>
            <a:r>
              <a:rPr lang="en-US" sz="2400" dirty="0" smtClean="0">
                <a:latin typeface="Aharoni" panose="02010803020104030203" pitchFamily="2" charset="-79"/>
                <a:cs typeface="Aharoni" panose="02010803020104030203" pitchFamily="2" charset="-79"/>
              </a:rPr>
              <a:t> Then some Pharisees and teachers of the law came to Jesus from Jerusalem and asked, </a:t>
            </a:r>
            <a:r>
              <a:rPr lang="en-US" sz="2400" dirty="0" smtClean="0">
                <a:solidFill>
                  <a:srgbClr val="FF0000"/>
                </a:solidFill>
                <a:latin typeface="Aharoni" panose="02010803020104030203" pitchFamily="2" charset="-79"/>
                <a:cs typeface="Aharoni" panose="02010803020104030203" pitchFamily="2" charset="-79"/>
              </a:rPr>
              <a:t>2</a:t>
            </a:r>
            <a:r>
              <a:rPr lang="en-US" sz="2400" dirty="0" smtClean="0">
                <a:latin typeface="Aharoni" panose="02010803020104030203" pitchFamily="2" charset="-79"/>
                <a:cs typeface="Aharoni" panose="02010803020104030203" pitchFamily="2" charset="-79"/>
              </a:rPr>
              <a:t> “Why do your disciples break the tradition of the elders? They don’t wash their hands before they eat!”</a:t>
            </a:r>
          </a:p>
          <a:p>
            <a:endParaRPr lang="en-US" sz="2400" dirty="0" smtClean="0">
              <a:latin typeface="Aharoni" panose="02010803020104030203" pitchFamily="2" charset="-79"/>
              <a:cs typeface="Aharoni" panose="02010803020104030203" pitchFamily="2" charset="-79"/>
            </a:endParaRPr>
          </a:p>
          <a:p>
            <a:r>
              <a:rPr lang="en-US" sz="2400" dirty="0" smtClean="0">
                <a:solidFill>
                  <a:srgbClr val="FF0000"/>
                </a:solidFill>
                <a:latin typeface="Aharoni" panose="02010803020104030203" pitchFamily="2" charset="-79"/>
                <a:cs typeface="Aharoni" panose="02010803020104030203" pitchFamily="2" charset="-79"/>
              </a:rPr>
              <a:t>3</a:t>
            </a:r>
            <a:r>
              <a:rPr lang="en-US" sz="2400" dirty="0" smtClean="0">
                <a:latin typeface="Aharoni" panose="02010803020104030203" pitchFamily="2" charset="-79"/>
                <a:cs typeface="Aharoni" panose="02010803020104030203" pitchFamily="2" charset="-79"/>
              </a:rPr>
              <a:t> Jesus replied, “And why do you break the command of God for the sake of your tradition? </a:t>
            </a:r>
            <a:r>
              <a:rPr lang="en-US" sz="2400" dirty="0" smtClean="0">
                <a:solidFill>
                  <a:srgbClr val="FF0000"/>
                </a:solidFill>
                <a:latin typeface="Aharoni" panose="02010803020104030203" pitchFamily="2" charset="-79"/>
                <a:cs typeface="Aharoni" panose="02010803020104030203" pitchFamily="2" charset="-79"/>
              </a:rPr>
              <a:t>4</a:t>
            </a:r>
            <a:r>
              <a:rPr lang="en-US" sz="2400" dirty="0" smtClean="0">
                <a:latin typeface="Aharoni" panose="02010803020104030203" pitchFamily="2" charset="-79"/>
                <a:cs typeface="Aharoni" panose="02010803020104030203" pitchFamily="2" charset="-79"/>
              </a:rPr>
              <a:t> For God said, ‘Honor your father and mother’[a] and ‘Anyone who curses their father or mother is to be put to death.’[b]</a:t>
            </a:r>
            <a:r>
              <a:rPr lang="en-US" sz="2400" dirty="0" smtClean="0">
                <a:solidFill>
                  <a:srgbClr val="FF0000"/>
                </a:solidFill>
                <a:latin typeface="Aharoni" panose="02010803020104030203" pitchFamily="2" charset="-79"/>
                <a:cs typeface="Aharoni" panose="02010803020104030203" pitchFamily="2" charset="-79"/>
              </a:rPr>
              <a:t> 5 </a:t>
            </a:r>
            <a:r>
              <a:rPr lang="en-US" sz="2400" dirty="0" smtClean="0">
                <a:latin typeface="Aharoni" panose="02010803020104030203" pitchFamily="2" charset="-79"/>
                <a:cs typeface="Aharoni" panose="02010803020104030203" pitchFamily="2" charset="-79"/>
              </a:rPr>
              <a:t>But you say that if anyone declares that what might have been used to help their father or mother is ‘devoted to God,’</a:t>
            </a:r>
            <a:r>
              <a:rPr lang="en-US" sz="2400" dirty="0" smtClean="0">
                <a:solidFill>
                  <a:srgbClr val="FF0000"/>
                </a:solidFill>
                <a:latin typeface="Aharoni" panose="02010803020104030203" pitchFamily="2" charset="-79"/>
                <a:cs typeface="Aharoni" panose="02010803020104030203" pitchFamily="2" charset="-79"/>
              </a:rPr>
              <a:t> 6 </a:t>
            </a:r>
            <a:r>
              <a:rPr lang="en-US" sz="2400" dirty="0" smtClean="0">
                <a:latin typeface="Aharoni" panose="02010803020104030203" pitchFamily="2" charset="-79"/>
                <a:cs typeface="Aharoni" panose="02010803020104030203" pitchFamily="2" charset="-79"/>
              </a:rPr>
              <a:t>they are not to </a:t>
            </a:r>
          </a:p>
          <a:p>
            <a:r>
              <a:rPr lang="en-US" sz="2400" dirty="0" smtClean="0">
                <a:latin typeface="Aharoni" panose="02010803020104030203" pitchFamily="2" charset="-79"/>
                <a:cs typeface="Aharoni" panose="02010803020104030203" pitchFamily="2" charset="-79"/>
              </a:rPr>
              <a:t>‘honor their father or mother’ with it. Thus you nullify </a:t>
            </a:r>
          </a:p>
          <a:p>
            <a:r>
              <a:rPr lang="en-US" sz="2400" dirty="0" smtClean="0">
                <a:latin typeface="Aharoni" panose="02010803020104030203" pitchFamily="2" charset="-79"/>
                <a:cs typeface="Aharoni" panose="02010803020104030203" pitchFamily="2" charset="-79"/>
              </a:rPr>
              <a:t>the word of God for the sake of your tradition. </a:t>
            </a:r>
            <a:endParaRPr lang="en-US" sz="24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102448599"/>
      </p:ext>
    </p:extLst>
  </p:cSld>
  <p:clrMapOvr>
    <a:masterClrMapping/>
  </p:clrMapOvr>
  <p:transition spd="slow">
    <p:wip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5943600" cy="6858000"/>
          </a:xfrm>
          <a:prstGeom prst="rect">
            <a:avLst/>
          </a:prstGeom>
        </p:spPr>
      </p:pic>
      <p:sp>
        <p:nvSpPr>
          <p:cNvPr id="3" name="TextBox 2"/>
          <p:cNvSpPr txBox="1"/>
          <p:nvPr/>
        </p:nvSpPr>
        <p:spPr>
          <a:xfrm>
            <a:off x="6108700" y="203200"/>
            <a:ext cx="5880100" cy="6494085"/>
          </a:xfrm>
          <a:prstGeom prst="rect">
            <a:avLst/>
          </a:prstGeom>
          <a:noFill/>
        </p:spPr>
        <p:txBody>
          <a:bodyPr wrap="square" rtlCol="0">
            <a:spAutoFit/>
          </a:bodyPr>
          <a:lstStyle/>
          <a:p>
            <a:r>
              <a:rPr lang="en-US" sz="3200" dirty="0" smtClean="0">
                <a:latin typeface="Arial Black" panose="020B0A04020102020204" pitchFamily="34" charset="0"/>
              </a:rPr>
              <a:t>The Mishnah = an oral interpretation of the Law of God. This oral tradition was expanded to some 4,000 plus rules and regulations that covered every aspect of Jewish life. Included in this oral tradition were elaborate rules regarding external cleanliness, especially cleanliness related to hands. </a:t>
            </a:r>
            <a:endParaRPr lang="en-US" sz="3200" dirty="0">
              <a:latin typeface="Arial Black" panose="020B0A04020102020204" pitchFamily="34" charset="0"/>
            </a:endParaRPr>
          </a:p>
        </p:txBody>
      </p:sp>
    </p:spTree>
    <p:extLst>
      <p:ext uri="{BB962C8B-B14F-4D97-AF65-F5344CB8AC3E}">
        <p14:creationId xmlns:p14="http://schemas.microsoft.com/office/powerpoint/2010/main" val="3868141816"/>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42900" y="410339"/>
            <a:ext cx="11455400" cy="6001643"/>
          </a:xfrm>
          <a:prstGeom prst="rect">
            <a:avLst/>
          </a:prstGeom>
        </p:spPr>
        <p:txBody>
          <a:bodyPr wrap="square">
            <a:spAutoFit/>
          </a:bodyPr>
          <a:lstStyle/>
          <a:p>
            <a:r>
              <a:rPr lang="en-US" sz="3200" dirty="0" smtClean="0">
                <a:latin typeface="Aharoni" panose="02010803020104030203" pitchFamily="2" charset="-79"/>
                <a:cs typeface="Aharoni" panose="02010803020104030203" pitchFamily="2" charset="-79"/>
              </a:rPr>
              <a:t>Mark 7:9-13</a:t>
            </a:r>
          </a:p>
          <a:p>
            <a:r>
              <a:rPr lang="en-US" sz="3200" dirty="0" smtClean="0">
                <a:latin typeface="Aharoni" panose="02010803020104030203" pitchFamily="2" charset="-79"/>
                <a:cs typeface="Aharoni" panose="02010803020104030203" pitchFamily="2" charset="-79"/>
              </a:rPr>
              <a:t>9 And he continued, “You have a fine way of setting aside the commands of God in order to observe[c] your own traditions! 10 For Moses said, ‘Honor your father and mother,’[d] and, ‘Anyone who curses their father or mother is to be put to death.’[e] 11 But you say that if anyone declares that what might have been used to help their father or mother is Corban (that is, devoted to God)— 12 then you no longer let them do anything for their father or mother. 13 Thus you nullify the word of God by your tradition that you have handed down. And you do many things like that.”</a:t>
            </a:r>
            <a:endParaRPr lang="en-US" sz="32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740213141"/>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srcRect b="14677"/>
          <a:stretch/>
        </p:blipFill>
        <p:spPr>
          <a:xfrm>
            <a:off x="8280401" y="4470400"/>
            <a:ext cx="3911600" cy="2387600"/>
          </a:xfrm>
          <a:prstGeom prst="rect">
            <a:avLst/>
          </a:prstGeom>
          <a:ln>
            <a:noFill/>
          </a:ln>
          <a:effectLst>
            <a:softEdge rad="112500"/>
          </a:effectLst>
        </p:spPr>
      </p:pic>
      <p:sp>
        <p:nvSpPr>
          <p:cNvPr id="3" name="Rectangle 2"/>
          <p:cNvSpPr/>
          <p:nvPr/>
        </p:nvSpPr>
        <p:spPr>
          <a:xfrm>
            <a:off x="451385" y="389235"/>
            <a:ext cx="9776907" cy="923330"/>
          </a:xfrm>
          <a:prstGeom prst="rect">
            <a:avLst/>
          </a:prstGeom>
          <a:noFill/>
        </p:spPr>
        <p:txBody>
          <a:bodyPr wrap="none" lIns="91440" tIns="45720" rIns="91440" bIns="45720">
            <a:spAutoFit/>
          </a:bodyPr>
          <a:lstStyle/>
          <a:p>
            <a:r>
              <a:rPr lang="en-US" sz="5400" dirty="0">
                <a:ln w="38100">
                  <a:solidFill>
                    <a:srgbClr val="C00000"/>
                  </a:solidFill>
                </a:ln>
                <a:effectLst>
                  <a:outerShdw blurRad="38100" dist="19050" dir="2700000" algn="tl" rotWithShape="0">
                    <a:schemeClr val="dk1">
                      <a:alpha val="40000"/>
                    </a:schemeClr>
                  </a:outerShdw>
                </a:effectLst>
                <a:latin typeface="Arial Black" panose="020B0A04020102020204" pitchFamily="34" charset="0"/>
              </a:rPr>
              <a:t>2</a:t>
            </a:r>
            <a:r>
              <a:rPr lang="en-US" sz="5400" b="0" cap="none" spc="0" dirty="0" smtClean="0">
                <a:ln w="38100">
                  <a:solidFill>
                    <a:srgbClr val="C00000"/>
                  </a:solidFill>
                </a:ln>
                <a:solidFill>
                  <a:schemeClr val="tx1"/>
                </a:solidFill>
                <a:effectLst>
                  <a:outerShdw blurRad="38100" dist="19050" dir="2700000" algn="tl" rotWithShape="0">
                    <a:schemeClr val="dk1">
                      <a:alpha val="40000"/>
                    </a:schemeClr>
                  </a:outerShdw>
                </a:effectLst>
                <a:latin typeface="Arial Black" panose="020B0A04020102020204" pitchFamily="34" charset="0"/>
              </a:rPr>
              <a:t>. It CONCEALS. </a:t>
            </a:r>
            <a:r>
              <a:rPr lang="en-US" sz="5400" b="0" cap="none" spc="0" dirty="0" smtClean="0">
                <a:ln w="0"/>
                <a:solidFill>
                  <a:schemeClr val="tx1"/>
                </a:solidFill>
                <a:effectLst>
                  <a:outerShdw blurRad="38100" dist="19050" dir="2700000" algn="tl" rotWithShape="0">
                    <a:schemeClr val="dk1">
                      <a:alpha val="40000"/>
                    </a:schemeClr>
                  </a:outerShdw>
                </a:effectLst>
                <a:latin typeface="Arial Black" panose="020B0A04020102020204" pitchFamily="34" charset="0"/>
              </a:rPr>
              <a:t>(</a:t>
            </a:r>
            <a:r>
              <a:rPr lang="en-US" sz="5400" b="0" cap="none" spc="0" dirty="0" smtClean="0">
                <a:ln w="0"/>
                <a:solidFill>
                  <a:srgbClr val="FF0000"/>
                </a:solidFill>
                <a:effectLst>
                  <a:outerShdw blurRad="38100" dist="19050" dir="2700000" algn="tl" rotWithShape="0">
                    <a:schemeClr val="dk1">
                      <a:alpha val="40000"/>
                    </a:schemeClr>
                  </a:outerShdw>
                </a:effectLst>
                <a:latin typeface="Arial Black" panose="020B0A04020102020204" pitchFamily="34" charset="0"/>
              </a:rPr>
              <a:t>vv.7-14</a:t>
            </a:r>
            <a:r>
              <a:rPr lang="en-US" sz="5400" b="0" cap="none" spc="0" dirty="0" smtClean="0">
                <a:ln w="0"/>
                <a:solidFill>
                  <a:schemeClr val="tx1"/>
                </a:solidFill>
                <a:effectLst>
                  <a:outerShdw blurRad="38100" dist="19050" dir="2700000" algn="tl" rotWithShape="0">
                    <a:schemeClr val="dk1">
                      <a:alpha val="40000"/>
                    </a:schemeClr>
                  </a:outerShdw>
                </a:effectLst>
                <a:latin typeface="Arial Black" panose="020B0A04020102020204" pitchFamily="34" charset="0"/>
              </a:rPr>
              <a:t>)</a:t>
            </a:r>
            <a:endParaRPr lang="en-US" sz="5400" b="0" cap="none" spc="0" dirty="0">
              <a:ln w="0"/>
              <a:solidFill>
                <a:schemeClr val="tx1"/>
              </a:solidFill>
              <a:effectLst>
                <a:outerShdw blurRad="38100" dist="19050" dir="2700000" algn="tl" rotWithShape="0">
                  <a:schemeClr val="dk1">
                    <a:alpha val="40000"/>
                  </a:schemeClr>
                </a:outerShdw>
              </a:effectLst>
              <a:latin typeface="Arial Black" panose="020B0A04020102020204" pitchFamily="34" charset="0"/>
            </a:endParaRPr>
          </a:p>
        </p:txBody>
      </p:sp>
      <p:sp>
        <p:nvSpPr>
          <p:cNvPr id="4" name="Rectangle 3"/>
          <p:cNvSpPr/>
          <p:nvPr/>
        </p:nvSpPr>
        <p:spPr>
          <a:xfrm>
            <a:off x="584200" y="1223665"/>
            <a:ext cx="11188700" cy="5693866"/>
          </a:xfrm>
          <a:prstGeom prst="rect">
            <a:avLst/>
          </a:prstGeom>
        </p:spPr>
        <p:txBody>
          <a:bodyPr wrap="square">
            <a:spAutoFit/>
          </a:bodyPr>
          <a:lstStyle/>
          <a:p>
            <a:r>
              <a:rPr lang="en-US" sz="2800" dirty="0" smtClean="0">
                <a:latin typeface="Aharoni" panose="02010803020104030203" pitchFamily="2" charset="-79"/>
                <a:cs typeface="Aharoni" panose="02010803020104030203" pitchFamily="2" charset="-79"/>
              </a:rPr>
              <a:t>7 You hypocrites! Isaiah was right when he prophesied about you: 8 “‘These people honor me with their lips, but their hearts are far from me. 9 They worship me in vain; their teachings are merely human rules.’[c]” 10 Jesus called the crowd to him and said, “Listen and understand. 11 What goes into someone’s mouth does not defile them, but what comes out of their mouth, that is what defiles them.” 12 Then the disciples came to him and asked, “Do you know that the Pharisees were offended </a:t>
            </a:r>
          </a:p>
          <a:p>
            <a:r>
              <a:rPr lang="en-US" sz="2800" dirty="0" smtClean="0">
                <a:latin typeface="Aharoni" panose="02010803020104030203" pitchFamily="2" charset="-79"/>
                <a:cs typeface="Aharoni" panose="02010803020104030203" pitchFamily="2" charset="-79"/>
              </a:rPr>
              <a:t>when they heard this?” 13 He replied, “Every </a:t>
            </a:r>
          </a:p>
          <a:p>
            <a:r>
              <a:rPr lang="en-US" sz="2800" dirty="0" smtClean="0">
                <a:latin typeface="Aharoni" panose="02010803020104030203" pitchFamily="2" charset="-79"/>
                <a:cs typeface="Aharoni" panose="02010803020104030203" pitchFamily="2" charset="-79"/>
              </a:rPr>
              <a:t>plant that my heavenly Father has not planted </a:t>
            </a:r>
          </a:p>
          <a:p>
            <a:r>
              <a:rPr lang="en-US" sz="2800" dirty="0" smtClean="0">
                <a:latin typeface="Aharoni" panose="02010803020104030203" pitchFamily="2" charset="-79"/>
                <a:cs typeface="Aharoni" panose="02010803020104030203" pitchFamily="2" charset="-79"/>
              </a:rPr>
              <a:t>will be pulled up by the roots. 14 Leave them; </a:t>
            </a:r>
          </a:p>
          <a:p>
            <a:r>
              <a:rPr lang="en-US" sz="2800" dirty="0" smtClean="0">
                <a:latin typeface="Aharoni" panose="02010803020104030203" pitchFamily="2" charset="-79"/>
                <a:cs typeface="Aharoni" panose="02010803020104030203" pitchFamily="2" charset="-79"/>
              </a:rPr>
              <a:t>they are blind guides.[d] If the blind lead the </a:t>
            </a:r>
          </a:p>
          <a:p>
            <a:r>
              <a:rPr lang="en-US" sz="2800" dirty="0" smtClean="0">
                <a:latin typeface="Aharoni" panose="02010803020104030203" pitchFamily="2" charset="-79"/>
                <a:cs typeface="Aharoni" panose="02010803020104030203" pitchFamily="2" charset="-79"/>
              </a:rPr>
              <a:t>blind, both will fall into a pit.”</a:t>
            </a:r>
            <a:endParaRPr lang="en-US" sz="28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482589873"/>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393700" y="413435"/>
            <a:ext cx="11353800" cy="2800767"/>
          </a:xfrm>
          <a:prstGeom prst="rect">
            <a:avLst/>
          </a:prstGeom>
        </p:spPr>
        <p:txBody>
          <a:bodyPr wrap="square">
            <a:spAutoFit/>
          </a:bodyPr>
          <a:lstStyle/>
          <a:p>
            <a:r>
              <a:rPr lang="en-US" sz="4400" dirty="0" smtClean="0">
                <a:latin typeface="Aharoni" panose="02010803020104030203" pitchFamily="2" charset="-79"/>
                <a:cs typeface="Aharoni" panose="02010803020104030203" pitchFamily="2" charset="-79"/>
              </a:rPr>
              <a:t>John 3:3</a:t>
            </a:r>
          </a:p>
          <a:p>
            <a:r>
              <a:rPr lang="en-US" sz="4400" dirty="0" smtClean="0">
                <a:latin typeface="Aharoni" panose="02010803020104030203" pitchFamily="2" charset="-79"/>
                <a:cs typeface="Aharoni" panose="02010803020104030203" pitchFamily="2" charset="-79"/>
              </a:rPr>
              <a:t>3 Jesus replied, “Very truly I tell you, no one can see the kingdom of God unless they are born again.”</a:t>
            </a:r>
            <a:endParaRPr lang="en-US" sz="4400" dirty="0">
              <a:latin typeface="Aharoni" panose="02010803020104030203" pitchFamily="2" charset="-79"/>
              <a:cs typeface="Aharoni" panose="02010803020104030203" pitchFamily="2" charset="-79"/>
            </a:endParaRPr>
          </a:p>
        </p:txBody>
      </p:sp>
      <p:sp>
        <p:nvSpPr>
          <p:cNvPr id="3" name="Rectangle 2"/>
          <p:cNvSpPr/>
          <p:nvPr/>
        </p:nvSpPr>
        <p:spPr>
          <a:xfrm>
            <a:off x="393700" y="3626535"/>
            <a:ext cx="11353800" cy="2800767"/>
          </a:xfrm>
          <a:prstGeom prst="rect">
            <a:avLst/>
          </a:prstGeom>
        </p:spPr>
        <p:txBody>
          <a:bodyPr wrap="square">
            <a:spAutoFit/>
          </a:bodyPr>
          <a:lstStyle/>
          <a:p>
            <a:r>
              <a:rPr lang="en-US" sz="4400" dirty="0" smtClean="0">
                <a:latin typeface="Aharoni" panose="02010803020104030203" pitchFamily="2" charset="-79"/>
                <a:cs typeface="Aharoni" panose="02010803020104030203" pitchFamily="2" charset="-79"/>
              </a:rPr>
              <a:t>John 14:6</a:t>
            </a:r>
          </a:p>
          <a:p>
            <a:r>
              <a:rPr lang="en-US" sz="4400" dirty="0" smtClean="0">
                <a:latin typeface="Aharoni" panose="02010803020104030203" pitchFamily="2" charset="-79"/>
                <a:cs typeface="Aharoni" panose="02010803020104030203" pitchFamily="2" charset="-79"/>
              </a:rPr>
              <a:t>6 Jesus answered, “I am the way and the truth and the life. No one comes to the Father except through me.</a:t>
            </a:r>
            <a:endParaRPr lang="en-US" sz="440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287316901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Office Theme</Template>
  <TotalTime>159</TotalTime>
  <Words>948</Words>
  <Application>Microsoft Office PowerPoint</Application>
  <PresentationFormat>Widescreen</PresentationFormat>
  <Paragraphs>42</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Aharoni</vt:lpstr>
      <vt:lpstr>Arial</vt:lpstr>
      <vt:lpstr>Arial Black</vt:lpstr>
      <vt:lpstr>Bodoni MT</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JOYFUL</dc:creator>
  <cp:lastModifiedBy>JBI-Student</cp:lastModifiedBy>
  <cp:revision>10</cp:revision>
  <dcterms:created xsi:type="dcterms:W3CDTF">2020-02-01T11:42:05Z</dcterms:created>
  <dcterms:modified xsi:type="dcterms:W3CDTF">2020-02-02T07:58:43Z</dcterms:modified>
</cp:coreProperties>
</file>

<file path=docProps/thumbnail.jpeg>
</file>